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2" r:id="rId4"/>
  </p:sldMasterIdLst>
  <p:sldIdLst>
    <p:sldId id="256" r:id="rId5"/>
    <p:sldId id="257" r:id="rId6"/>
    <p:sldId id="258" r:id="rId7"/>
    <p:sldId id="271" r:id="rId8"/>
    <p:sldId id="259" r:id="rId9"/>
    <p:sldId id="260" r:id="rId10"/>
    <p:sldId id="261" r:id="rId11"/>
    <p:sldId id="262" r:id="rId12"/>
    <p:sldId id="263" r:id="rId13"/>
    <p:sldId id="264" r:id="rId14"/>
    <p:sldId id="265" r:id="rId15"/>
    <p:sldId id="267"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12BC0F35-B828-4D6D-9B44-C707594BF418}" type="datetimeFigureOut">
              <a:rPr lang="en-US" smtClean="0"/>
              <a:t>8/26/2021</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81700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BC0F35-B828-4D6D-9B44-C707594BF418}"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3144692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12BC0F35-B828-4D6D-9B44-C707594BF418}" type="datetimeFigureOut">
              <a:rPr lang="en-US" smtClean="0"/>
              <a:t>8/26/2021</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2029399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12BC0F35-B828-4D6D-9B44-C707594BF418}" type="datetimeFigureOut">
              <a:rPr lang="en-US" smtClean="0"/>
              <a:t>8/26/2021</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026C3D0-5F07-4B37-9CCC-C3E070348C8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8539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12BC0F35-B828-4D6D-9B44-C707594BF418}" type="datetimeFigureOut">
              <a:rPr lang="en-US" smtClean="0"/>
              <a:t>8/26/2021</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36747560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2BC0F35-B828-4D6D-9B44-C707594BF418}" type="datetimeFigureOut">
              <a:rPr lang="en-US" smtClean="0"/>
              <a:t>8/26/2021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967759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2BC0F35-B828-4D6D-9B44-C707594BF418}" type="datetimeFigureOut">
              <a:rPr lang="en-US" smtClean="0"/>
              <a:t>8/26/2021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1835437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BC0F35-B828-4D6D-9B44-C707594BF418}"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3256283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12BC0F35-B828-4D6D-9B44-C707594BF418}" type="datetimeFigureOut">
              <a:rPr lang="en-US" smtClean="0"/>
              <a:t>8/26/2021</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141507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BC0F35-B828-4D6D-9B44-C707594BF418}"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1844311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12BC0F35-B828-4D6D-9B44-C707594BF418}" type="datetimeFigureOut">
              <a:rPr lang="en-US" smtClean="0"/>
              <a:t>8/26/2021</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1867306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BC0F35-B828-4D6D-9B44-C707594BF418}"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155268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BC0F35-B828-4D6D-9B44-C707594BF418}" type="datetimeFigureOut">
              <a:rPr lang="en-US" smtClean="0"/>
              <a:t>8/26/2021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1854796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BC0F35-B828-4D6D-9B44-C707594BF418}" type="datetimeFigureOut">
              <a:rPr lang="en-US" smtClean="0"/>
              <a:t>8/26/2021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3012970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C0F35-B828-4D6D-9B44-C707594BF418}" type="datetimeFigureOut">
              <a:rPr lang="en-US" smtClean="0"/>
              <a:t>8/26/2021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28823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BC0F35-B828-4D6D-9B44-C707594BF418}"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2587760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BC0F35-B828-4D6D-9B44-C707594BF418}"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6C3D0-5F07-4B37-9CCC-C3E070348C8C}" type="slidenum">
              <a:rPr lang="en-US" smtClean="0"/>
              <a:t>‹#›</a:t>
            </a:fld>
            <a:endParaRPr lang="en-US"/>
          </a:p>
        </p:txBody>
      </p:sp>
    </p:spTree>
    <p:extLst>
      <p:ext uri="{BB962C8B-B14F-4D97-AF65-F5344CB8AC3E}">
        <p14:creationId xmlns:p14="http://schemas.microsoft.com/office/powerpoint/2010/main" val="50677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2BC0F35-B828-4D6D-9B44-C707594BF418}" type="datetimeFigureOut">
              <a:rPr lang="en-US" smtClean="0"/>
              <a:t>8/26/2021</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026C3D0-5F07-4B37-9CCC-C3E070348C8C}" type="slidenum">
              <a:rPr lang="en-US" smtClean="0"/>
              <a:t>‹#›</a:t>
            </a:fld>
            <a:endParaRPr lang="en-US"/>
          </a:p>
        </p:txBody>
      </p:sp>
    </p:spTree>
    <p:extLst>
      <p:ext uri="{BB962C8B-B14F-4D97-AF65-F5344CB8AC3E}">
        <p14:creationId xmlns:p14="http://schemas.microsoft.com/office/powerpoint/2010/main" val="908404121"/>
      </p:ext>
    </p:extLst>
  </p:cSld>
  <p:clrMap bg1="dk1" tx1="lt1" bg2="dk2" tx2="lt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 id="2147483886" r:id="rId14"/>
    <p:sldLayoutId id="2147483887" r:id="rId15"/>
    <p:sldLayoutId id="2147483888" r:id="rId16"/>
    <p:sldLayoutId id="214748388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CD9ACDE-8038-488C-AB0C-5FD1A373C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D3A78E-136C-48D3-A5B6-0BC1DA1068A1}"/>
              </a:ext>
            </a:extLst>
          </p:cNvPr>
          <p:cNvSpPr>
            <a:spLocks noGrp="1"/>
          </p:cNvSpPr>
          <p:nvPr>
            <p:ph type="ctrTitle"/>
          </p:nvPr>
        </p:nvSpPr>
        <p:spPr>
          <a:xfrm>
            <a:off x="3854450" y="2958560"/>
            <a:ext cx="8046278" cy="940880"/>
          </a:xfrm>
        </p:spPr>
        <p:txBody>
          <a:bodyPr>
            <a:normAutofit/>
          </a:bodyPr>
          <a:lstStyle/>
          <a:p>
            <a:r>
              <a:rPr lang="en-US" dirty="0">
                <a:latin typeface="DJ Classic" panose="00000400000000000000" pitchFamily="2" charset="0"/>
              </a:rPr>
              <a:t>Back to School Night</a:t>
            </a:r>
          </a:p>
        </p:txBody>
      </p:sp>
      <p:sp>
        <p:nvSpPr>
          <p:cNvPr id="3" name="Subtitle 2">
            <a:extLst>
              <a:ext uri="{FF2B5EF4-FFF2-40B4-BE49-F238E27FC236}">
                <a16:creationId xmlns:a16="http://schemas.microsoft.com/office/drawing/2014/main" id="{E65E1773-9E07-4C91-8CBD-4902123C5B85}"/>
              </a:ext>
            </a:extLst>
          </p:cNvPr>
          <p:cNvSpPr>
            <a:spLocks noGrp="1"/>
          </p:cNvSpPr>
          <p:nvPr>
            <p:ph type="subTitle" idx="1"/>
          </p:nvPr>
        </p:nvSpPr>
        <p:spPr>
          <a:xfrm>
            <a:off x="4191414" y="3989828"/>
            <a:ext cx="7372350" cy="1388892"/>
          </a:xfrm>
        </p:spPr>
        <p:txBody>
          <a:bodyPr vert="horz" lIns="91440" tIns="45720" rIns="91440" bIns="45720" rtlCol="0">
            <a:normAutofit/>
          </a:bodyPr>
          <a:lstStyle/>
          <a:p>
            <a:r>
              <a:rPr lang="en-US" sz="2400" b="1" dirty="0">
                <a:latin typeface="DJ Classic"/>
              </a:rPr>
              <a:t>Mr. Basin, Mrs. Seaman, Mr. Rodriguez, Mrs. Kristensen</a:t>
            </a:r>
          </a:p>
        </p:txBody>
      </p:sp>
      <p:sp>
        <p:nvSpPr>
          <p:cNvPr id="10" name="Rectangle 9">
            <a:extLst>
              <a:ext uri="{FF2B5EF4-FFF2-40B4-BE49-F238E27FC236}">
                <a16:creationId xmlns:a16="http://schemas.microsoft.com/office/drawing/2014/main" id="{DA6C2449-5F66-4753-AAA3-4AD81E57A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12" name="Picture 11">
            <a:extLst>
              <a:ext uri="{FF2B5EF4-FFF2-40B4-BE49-F238E27FC236}">
                <a16:creationId xmlns:a16="http://schemas.microsoft.com/office/drawing/2014/main" id="{A57D80F0-E0CE-4DCF-A32A-DB7CE736472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531" r="43746" b="531"/>
          <a:stretch/>
        </p:blipFill>
        <p:spPr>
          <a:xfrm rot="5400000" flipH="1" flipV="1">
            <a:off x="-1264032" y="2187576"/>
            <a:ext cx="6857999" cy="2482850"/>
          </a:xfrm>
          <a:prstGeom prst="rect">
            <a:avLst/>
          </a:prstGeom>
        </p:spPr>
      </p:pic>
    </p:spTree>
    <p:extLst>
      <p:ext uri="{BB962C8B-B14F-4D97-AF65-F5344CB8AC3E}">
        <p14:creationId xmlns:p14="http://schemas.microsoft.com/office/powerpoint/2010/main" val="183767068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712E1-86F1-4051-B1FD-AF79D7F312C6}"/>
              </a:ext>
            </a:extLst>
          </p:cNvPr>
          <p:cNvSpPr>
            <a:spLocks noGrp="1"/>
          </p:cNvSpPr>
          <p:nvPr>
            <p:ph type="title"/>
          </p:nvPr>
        </p:nvSpPr>
        <p:spPr>
          <a:xfrm>
            <a:off x="631370" y="1059893"/>
            <a:ext cx="3462229" cy="4738211"/>
          </a:xfrm>
        </p:spPr>
        <p:txBody>
          <a:bodyPr>
            <a:normAutofit/>
          </a:bodyPr>
          <a:lstStyle/>
          <a:p>
            <a:pPr algn="ctr"/>
            <a:r>
              <a:rPr lang="en-US" sz="6000" b="1" dirty="0"/>
              <a:t>Science</a:t>
            </a:r>
          </a:p>
        </p:txBody>
      </p:sp>
      <p:sp>
        <p:nvSpPr>
          <p:cNvPr id="3" name="Content Placeholder 2">
            <a:extLst>
              <a:ext uri="{FF2B5EF4-FFF2-40B4-BE49-F238E27FC236}">
                <a16:creationId xmlns:a16="http://schemas.microsoft.com/office/drawing/2014/main" id="{C6315ADF-C79E-459F-A1D1-EDF703072DC9}"/>
              </a:ext>
            </a:extLst>
          </p:cNvPr>
          <p:cNvSpPr>
            <a:spLocks noGrp="1"/>
          </p:cNvSpPr>
          <p:nvPr>
            <p:ph idx="1"/>
          </p:nvPr>
        </p:nvSpPr>
        <p:spPr>
          <a:xfrm>
            <a:off x="5080674" y="1059894"/>
            <a:ext cx="6890416" cy="4717972"/>
          </a:xfrm>
        </p:spPr>
        <p:txBody>
          <a:bodyPr anchor="ctr">
            <a:noAutofit/>
          </a:bodyPr>
          <a:lstStyle/>
          <a:p>
            <a:pPr marL="0" indent="0" algn="ctr">
              <a:buNone/>
            </a:pPr>
            <a:endParaRPr lang="en-US" sz="3000" b="1" i="1" u="wavyHeavy" dirty="0">
              <a:solidFill>
                <a:schemeClr val="bg1"/>
              </a:solidFill>
              <a:cs typeface="Calibri Light" panose="020F0302020204030204"/>
            </a:endParaRPr>
          </a:p>
          <a:p>
            <a:pPr marL="0" indent="0">
              <a:buNone/>
            </a:pPr>
            <a:r>
              <a:rPr lang="en-US" sz="3000" b="1" u="sng" dirty="0">
                <a:solidFill>
                  <a:schemeClr val="bg1"/>
                </a:solidFill>
              </a:rPr>
              <a:t>Material Covered:</a:t>
            </a:r>
          </a:p>
          <a:p>
            <a:pPr>
              <a:buFont typeface="Wingdings" panose="05000000000000000000" pitchFamily="2" charset="2"/>
              <a:buChar char="v"/>
            </a:pPr>
            <a:r>
              <a:rPr lang="en-US" sz="3000" dirty="0">
                <a:solidFill>
                  <a:schemeClr val="bg1"/>
                </a:solidFill>
                <a:cs typeface="Calibri Light"/>
              </a:rPr>
              <a:t>Earth, Physical, and Life Science</a:t>
            </a:r>
            <a:endParaRPr lang="en-US" sz="3000" dirty="0">
              <a:solidFill>
                <a:schemeClr val="bg1"/>
              </a:solidFill>
            </a:endParaRPr>
          </a:p>
          <a:p>
            <a:pPr marL="0" indent="0">
              <a:buNone/>
            </a:pPr>
            <a:endParaRPr lang="en-US" sz="3000" dirty="0">
              <a:solidFill>
                <a:schemeClr val="bg1"/>
              </a:solidFill>
              <a:cs typeface="Calibri Light"/>
            </a:endParaRPr>
          </a:p>
          <a:p>
            <a:pPr marL="0" indent="0">
              <a:buNone/>
            </a:pPr>
            <a:r>
              <a:rPr lang="en-US" sz="3000" b="1" u="sng" dirty="0">
                <a:solidFill>
                  <a:schemeClr val="bg1"/>
                </a:solidFill>
                <a:cs typeface="Calibri Light"/>
              </a:rPr>
              <a:t>Resources:</a:t>
            </a:r>
          </a:p>
          <a:p>
            <a:pPr>
              <a:buFont typeface="Wingdings" panose="05000000000000000000" pitchFamily="2" charset="2"/>
              <a:buChar char="v"/>
            </a:pPr>
            <a:r>
              <a:rPr lang="en-US" sz="3000" dirty="0">
                <a:solidFill>
                  <a:schemeClr val="bg1"/>
                </a:solidFill>
                <a:cs typeface="Calibri Light"/>
              </a:rPr>
              <a:t>Mystery Science</a:t>
            </a:r>
            <a:endParaRPr lang="en-US" sz="3000" dirty="0">
              <a:solidFill>
                <a:schemeClr val="bg1"/>
              </a:solidFill>
            </a:endParaRPr>
          </a:p>
          <a:p>
            <a:pPr>
              <a:buFont typeface="Wingdings" panose="05000000000000000000" pitchFamily="2" charset="2"/>
              <a:buChar char="v"/>
            </a:pPr>
            <a:r>
              <a:rPr lang="en-US" sz="3000" dirty="0">
                <a:solidFill>
                  <a:schemeClr val="bg1"/>
                </a:solidFill>
                <a:cs typeface="Calibri Light"/>
              </a:rPr>
              <a:t>NGSS Science Standards</a:t>
            </a:r>
          </a:p>
          <a:p>
            <a:endParaRPr lang="en-US" sz="3000" u="wavy" dirty="0">
              <a:solidFill>
                <a:schemeClr val="bg1"/>
              </a:solidFill>
              <a:cs typeface="Calibri Light"/>
            </a:endParaRPr>
          </a:p>
          <a:p>
            <a:endParaRPr lang="en-US" sz="3000" dirty="0">
              <a:solidFill>
                <a:schemeClr val="bg1"/>
              </a:solidFill>
              <a:cs typeface="Calibri Light" panose="020F0302020204030204"/>
            </a:endParaRPr>
          </a:p>
        </p:txBody>
      </p:sp>
    </p:spTree>
    <p:extLst>
      <p:ext uri="{BB962C8B-B14F-4D97-AF65-F5344CB8AC3E}">
        <p14:creationId xmlns:p14="http://schemas.microsoft.com/office/powerpoint/2010/main" val="856570744"/>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4C33E-91F1-4B2C-B901-18FB99132B5E}"/>
              </a:ext>
            </a:extLst>
          </p:cNvPr>
          <p:cNvSpPr>
            <a:spLocks noGrp="1"/>
          </p:cNvSpPr>
          <p:nvPr>
            <p:ph type="title"/>
          </p:nvPr>
        </p:nvSpPr>
        <p:spPr>
          <a:xfrm>
            <a:off x="-119270" y="639763"/>
            <a:ext cx="4773567" cy="5492750"/>
          </a:xfrm>
        </p:spPr>
        <p:txBody>
          <a:bodyPr>
            <a:normAutofit/>
          </a:bodyPr>
          <a:lstStyle/>
          <a:p>
            <a:pPr algn="ctr"/>
            <a:r>
              <a:rPr lang="en-US" sz="6000" b="1" dirty="0">
                <a:solidFill>
                  <a:srgbClr val="FFFFFF"/>
                </a:solidFill>
              </a:rPr>
              <a:t>Language Arts</a:t>
            </a:r>
          </a:p>
        </p:txBody>
      </p:sp>
      <p:sp>
        <p:nvSpPr>
          <p:cNvPr id="3" name="Content Placeholder 2">
            <a:extLst>
              <a:ext uri="{FF2B5EF4-FFF2-40B4-BE49-F238E27FC236}">
                <a16:creationId xmlns:a16="http://schemas.microsoft.com/office/drawing/2014/main" id="{1B853129-2C85-4190-9A75-6A6722BE091C}"/>
              </a:ext>
            </a:extLst>
          </p:cNvPr>
          <p:cNvSpPr>
            <a:spLocks noGrp="1"/>
          </p:cNvSpPr>
          <p:nvPr>
            <p:ph idx="1"/>
          </p:nvPr>
        </p:nvSpPr>
        <p:spPr>
          <a:xfrm>
            <a:off x="5288349" y="639764"/>
            <a:ext cx="6142032" cy="5492749"/>
          </a:xfrm>
        </p:spPr>
        <p:txBody>
          <a:bodyPr anchor="ctr">
            <a:noAutofit/>
          </a:bodyPr>
          <a:lstStyle/>
          <a:p>
            <a:endParaRPr lang="en-US" sz="1600" dirty="0">
              <a:solidFill>
                <a:schemeClr val="bg1"/>
              </a:solidFill>
            </a:endParaRPr>
          </a:p>
          <a:p>
            <a:pPr marL="0" indent="0">
              <a:buNone/>
            </a:pPr>
            <a:r>
              <a:rPr lang="en-US" sz="1600" b="1" u="wavy" dirty="0">
                <a:solidFill>
                  <a:schemeClr val="bg1"/>
                </a:solidFill>
              </a:rPr>
              <a:t>Books Used: </a:t>
            </a:r>
            <a:endParaRPr lang="en-US" sz="1600" b="1" u="wavy" dirty="0">
              <a:solidFill>
                <a:schemeClr val="bg1"/>
              </a:solidFill>
              <a:cs typeface="Calibri Light"/>
            </a:endParaRPr>
          </a:p>
          <a:p>
            <a:r>
              <a:rPr lang="en-US" sz="1600" dirty="0">
                <a:solidFill>
                  <a:schemeClr val="bg1"/>
                </a:solidFill>
              </a:rPr>
              <a:t>Texts for close reading</a:t>
            </a:r>
            <a:endParaRPr lang="en-US" sz="1600" dirty="0">
              <a:solidFill>
                <a:schemeClr val="bg1"/>
              </a:solidFill>
              <a:cs typeface="Calibri Light"/>
            </a:endParaRPr>
          </a:p>
          <a:p>
            <a:r>
              <a:rPr lang="en-US" sz="1600" dirty="0">
                <a:solidFill>
                  <a:schemeClr val="bg1"/>
                </a:solidFill>
              </a:rPr>
              <a:t>Leveled readers</a:t>
            </a:r>
            <a:endParaRPr lang="en-US" sz="1600" dirty="0">
              <a:solidFill>
                <a:schemeClr val="bg1"/>
              </a:solidFill>
              <a:cs typeface="Calibri Light"/>
            </a:endParaRPr>
          </a:p>
          <a:p>
            <a:r>
              <a:rPr lang="en-US" sz="1600" dirty="0">
                <a:solidFill>
                  <a:schemeClr val="bg1"/>
                </a:solidFill>
              </a:rPr>
              <a:t>Grammar, Spelling, &amp; Vocabulary workbook</a:t>
            </a:r>
            <a:endParaRPr lang="en-US" sz="1600" dirty="0">
              <a:solidFill>
                <a:schemeClr val="bg1"/>
              </a:solidFill>
              <a:cs typeface="Calibri Light"/>
            </a:endParaRPr>
          </a:p>
          <a:p>
            <a:endParaRPr lang="en-US" sz="1600" dirty="0">
              <a:solidFill>
                <a:schemeClr val="bg1"/>
              </a:solidFill>
              <a:cs typeface="Calibri Light"/>
            </a:endParaRPr>
          </a:p>
          <a:p>
            <a:pPr>
              <a:buFont typeface="Wingdings" panose="05000000000000000000" pitchFamily="2" charset="2"/>
              <a:buChar char="v"/>
            </a:pPr>
            <a:r>
              <a:rPr lang="en-US" sz="1600" dirty="0">
                <a:solidFill>
                  <a:schemeClr val="bg1"/>
                </a:solidFill>
              </a:rPr>
              <a:t>Students will have daily Language Arts Homework. </a:t>
            </a:r>
            <a:endParaRPr lang="en-US" sz="1600" dirty="0">
              <a:solidFill>
                <a:schemeClr val="bg1"/>
              </a:solidFill>
              <a:cs typeface="Calibri Light"/>
            </a:endParaRPr>
          </a:p>
          <a:p>
            <a:pPr>
              <a:buFont typeface="Wingdings" panose="05000000000000000000" pitchFamily="2" charset="2"/>
              <a:buChar char="v"/>
            </a:pPr>
            <a:r>
              <a:rPr lang="en-US" sz="1600" dirty="0">
                <a:solidFill>
                  <a:schemeClr val="bg1"/>
                </a:solidFill>
              </a:rPr>
              <a:t>Students will also be exposed to a variety of Fifth Grade Core</a:t>
            </a:r>
            <a:r>
              <a:rPr lang="en-US" sz="1600" dirty="0">
                <a:solidFill>
                  <a:schemeClr val="bg1"/>
                </a:solidFill>
                <a:cs typeface="Calibri Light"/>
              </a:rPr>
              <a:t> </a:t>
            </a:r>
            <a:r>
              <a:rPr lang="en-US" sz="1600" dirty="0">
                <a:solidFill>
                  <a:schemeClr val="bg1"/>
                </a:solidFill>
              </a:rPr>
              <a:t>Novels.</a:t>
            </a:r>
            <a:endParaRPr lang="en-US" sz="1600" dirty="0">
              <a:solidFill>
                <a:schemeClr val="bg1"/>
              </a:solidFill>
              <a:cs typeface="Calibri Light"/>
            </a:endParaRPr>
          </a:p>
          <a:p>
            <a:endParaRPr lang="en-US" sz="1600" dirty="0">
              <a:solidFill>
                <a:schemeClr val="bg1"/>
              </a:solidFill>
              <a:cs typeface="Calibri Light"/>
            </a:endParaRPr>
          </a:p>
          <a:p>
            <a:pPr marL="0" indent="0">
              <a:buNone/>
            </a:pPr>
            <a:r>
              <a:rPr lang="en-US" sz="1600" b="1" u="sng" dirty="0">
                <a:solidFill>
                  <a:schemeClr val="bg1"/>
                </a:solidFill>
              </a:rPr>
              <a:t>FIFTH GRADE CORE NOVELS</a:t>
            </a:r>
            <a:r>
              <a:rPr lang="en-US" sz="1600" b="1" dirty="0">
                <a:solidFill>
                  <a:schemeClr val="bg1"/>
                </a:solidFill>
              </a:rPr>
              <a:t>: </a:t>
            </a:r>
            <a:endParaRPr lang="en-US" sz="1600" b="1" dirty="0">
              <a:solidFill>
                <a:schemeClr val="bg1"/>
              </a:solidFill>
              <a:cs typeface="Calibri Light"/>
            </a:endParaRPr>
          </a:p>
          <a:p>
            <a:r>
              <a:rPr lang="en-US" sz="1600" dirty="0">
                <a:solidFill>
                  <a:schemeClr val="bg1"/>
                </a:solidFill>
              </a:rPr>
              <a:t>The Sign of the Beaver</a:t>
            </a:r>
            <a:endParaRPr lang="en-US" sz="1600" dirty="0">
              <a:solidFill>
                <a:schemeClr val="bg1"/>
              </a:solidFill>
              <a:cs typeface="Calibri Light"/>
            </a:endParaRPr>
          </a:p>
          <a:p>
            <a:r>
              <a:rPr lang="en-US" sz="1600" dirty="0">
                <a:solidFill>
                  <a:schemeClr val="bg1"/>
                </a:solidFill>
              </a:rPr>
              <a:t>The Indian in the Cupboard</a:t>
            </a:r>
            <a:endParaRPr lang="en-US" sz="1600" dirty="0">
              <a:solidFill>
                <a:schemeClr val="bg1"/>
              </a:solidFill>
              <a:cs typeface="Calibri Light"/>
            </a:endParaRPr>
          </a:p>
          <a:p>
            <a:r>
              <a:rPr lang="en-US" sz="1600" dirty="0">
                <a:solidFill>
                  <a:schemeClr val="bg1"/>
                </a:solidFill>
              </a:rPr>
              <a:t>The Lion, the Witch, and the Wardrobe</a:t>
            </a:r>
            <a:endParaRPr lang="en-US" sz="1600" dirty="0">
              <a:solidFill>
                <a:schemeClr val="bg1"/>
              </a:solidFill>
              <a:cs typeface="Calibri Light"/>
            </a:endParaRPr>
          </a:p>
          <a:p>
            <a:r>
              <a:rPr lang="en-US" sz="1600" dirty="0">
                <a:solidFill>
                  <a:schemeClr val="bg1"/>
                </a:solidFill>
              </a:rPr>
              <a:t>Toliver’s Secret</a:t>
            </a:r>
            <a:endParaRPr lang="en-US" sz="1600" dirty="0">
              <a:solidFill>
                <a:schemeClr val="bg1"/>
              </a:solidFill>
              <a:cs typeface="Calibri Light"/>
            </a:endParaRPr>
          </a:p>
          <a:p>
            <a:r>
              <a:rPr lang="en-US" sz="1600" dirty="0">
                <a:solidFill>
                  <a:schemeClr val="bg1"/>
                </a:solidFill>
              </a:rPr>
              <a:t>Where the Red Fern Grows</a:t>
            </a:r>
          </a:p>
          <a:p>
            <a:r>
              <a:rPr lang="en-US" sz="1600" dirty="0">
                <a:solidFill>
                  <a:schemeClr val="bg1"/>
                </a:solidFill>
                <a:cs typeface="Calibri Light"/>
              </a:rPr>
              <a:t>Esperanza Rising</a:t>
            </a:r>
          </a:p>
          <a:p>
            <a:r>
              <a:rPr lang="en-US" sz="1600" dirty="0">
                <a:solidFill>
                  <a:schemeClr val="bg1"/>
                </a:solidFill>
                <a:cs typeface="Calibri Light"/>
              </a:rPr>
              <a:t>Bridge to Terabithia </a:t>
            </a:r>
          </a:p>
        </p:txBody>
      </p:sp>
    </p:spTree>
    <p:extLst>
      <p:ext uri="{BB962C8B-B14F-4D97-AF65-F5344CB8AC3E}">
        <p14:creationId xmlns:p14="http://schemas.microsoft.com/office/powerpoint/2010/main" val="616901193"/>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71DFC-BE72-4E63-B3EB-7972B88C1316}"/>
              </a:ext>
            </a:extLst>
          </p:cNvPr>
          <p:cNvSpPr>
            <a:spLocks noGrp="1"/>
          </p:cNvSpPr>
          <p:nvPr>
            <p:ph type="title"/>
          </p:nvPr>
        </p:nvSpPr>
        <p:spPr>
          <a:xfrm>
            <a:off x="657224" y="936711"/>
            <a:ext cx="2988265" cy="4984578"/>
          </a:xfrm>
        </p:spPr>
        <p:txBody>
          <a:bodyPr>
            <a:normAutofit/>
          </a:bodyPr>
          <a:lstStyle/>
          <a:p>
            <a:pPr algn="ctr"/>
            <a:r>
              <a:rPr lang="en-US" sz="6000" b="1" dirty="0">
                <a:solidFill>
                  <a:srgbClr val="FFFFFF"/>
                </a:solidFill>
              </a:rPr>
              <a:t>Report Cards</a:t>
            </a:r>
          </a:p>
        </p:txBody>
      </p:sp>
      <p:sp>
        <p:nvSpPr>
          <p:cNvPr id="3" name="Content Placeholder 2">
            <a:extLst>
              <a:ext uri="{FF2B5EF4-FFF2-40B4-BE49-F238E27FC236}">
                <a16:creationId xmlns:a16="http://schemas.microsoft.com/office/drawing/2014/main" id="{35AACCE5-5AE2-4C1E-A642-7CB5035FD15D}"/>
              </a:ext>
            </a:extLst>
          </p:cNvPr>
          <p:cNvSpPr>
            <a:spLocks noGrp="1"/>
          </p:cNvSpPr>
          <p:nvPr>
            <p:ph idx="1"/>
          </p:nvPr>
        </p:nvSpPr>
        <p:spPr>
          <a:xfrm>
            <a:off x="3949148" y="562900"/>
            <a:ext cx="7750402" cy="5732199"/>
          </a:xfrm>
        </p:spPr>
        <p:txBody>
          <a:bodyPr anchor="ctr">
            <a:normAutofit/>
          </a:bodyPr>
          <a:lstStyle/>
          <a:p>
            <a:pPr marL="0" indent="0" algn="ctr">
              <a:buNone/>
            </a:pPr>
            <a:r>
              <a:rPr lang="en-US" b="1" i="1" u="sng" dirty="0">
                <a:solidFill>
                  <a:schemeClr val="bg1"/>
                </a:solidFill>
              </a:rPr>
              <a:t>REPORT CARD PERIODS</a:t>
            </a:r>
            <a:endParaRPr lang="en-US" b="1" i="1" u="sng" dirty="0">
              <a:solidFill>
                <a:schemeClr val="bg1"/>
              </a:solidFill>
              <a:cs typeface="Calibri Light"/>
            </a:endParaRPr>
          </a:p>
          <a:p>
            <a:r>
              <a:rPr lang="en-US" dirty="0">
                <a:solidFill>
                  <a:schemeClr val="bg1"/>
                </a:solidFill>
              </a:rPr>
              <a:t>We have four grading periods (quarters)</a:t>
            </a:r>
          </a:p>
          <a:p>
            <a:r>
              <a:rPr lang="en-US" dirty="0">
                <a:solidFill>
                  <a:schemeClr val="bg1"/>
                </a:solidFill>
              </a:rPr>
              <a:t>Quarter 2 and Quarter 4 will be report cards</a:t>
            </a:r>
          </a:p>
          <a:p>
            <a:r>
              <a:rPr lang="en-US" u="sng" dirty="0">
                <a:solidFill>
                  <a:schemeClr val="bg1"/>
                </a:solidFill>
                <a:cs typeface="Calibri Light"/>
              </a:rPr>
              <a:t>Grades will be recorded as following</a:t>
            </a:r>
            <a:r>
              <a:rPr lang="en-US" dirty="0">
                <a:solidFill>
                  <a:schemeClr val="bg1"/>
                </a:solidFill>
                <a:cs typeface="Calibri Light"/>
              </a:rPr>
              <a:t>:</a:t>
            </a:r>
          </a:p>
          <a:p>
            <a:pPr marL="0" indent="0">
              <a:buNone/>
            </a:pPr>
            <a:r>
              <a:rPr lang="en-US" dirty="0">
                <a:solidFill>
                  <a:schemeClr val="bg1"/>
                </a:solidFill>
                <a:cs typeface="Calibri Light"/>
              </a:rPr>
              <a:t>                  1= below grade level</a:t>
            </a:r>
          </a:p>
          <a:p>
            <a:pPr marL="0" indent="0">
              <a:buNone/>
            </a:pPr>
            <a:r>
              <a:rPr lang="en-US" dirty="0">
                <a:solidFill>
                  <a:schemeClr val="bg1"/>
                </a:solidFill>
                <a:cs typeface="Calibri Light"/>
              </a:rPr>
              <a:t>                  2= approaching, </a:t>
            </a:r>
          </a:p>
          <a:p>
            <a:pPr marL="0" indent="0">
              <a:buNone/>
            </a:pPr>
            <a:r>
              <a:rPr lang="en-US" dirty="0">
                <a:solidFill>
                  <a:schemeClr val="bg1"/>
                </a:solidFill>
                <a:cs typeface="Calibri Light"/>
              </a:rPr>
              <a:t>                  3=at grade level, </a:t>
            </a:r>
          </a:p>
          <a:p>
            <a:pPr marL="0" indent="0">
              <a:buNone/>
            </a:pPr>
            <a:r>
              <a:rPr lang="en-US" dirty="0">
                <a:solidFill>
                  <a:schemeClr val="bg1"/>
                </a:solidFill>
                <a:cs typeface="Calibri Light"/>
              </a:rPr>
              <a:t>                  4=above grade level</a:t>
            </a:r>
            <a:endParaRPr lang="en-US" dirty="0">
              <a:solidFill>
                <a:schemeClr val="bg1"/>
              </a:solidFill>
            </a:endParaRPr>
          </a:p>
          <a:p>
            <a:r>
              <a:rPr lang="en-US" dirty="0">
                <a:solidFill>
                  <a:schemeClr val="bg1"/>
                </a:solidFill>
              </a:rPr>
              <a:t>Quarter 1 and 3 grades will serve as a progress report</a:t>
            </a:r>
            <a:endParaRPr lang="en-US" dirty="0">
              <a:solidFill>
                <a:schemeClr val="bg1"/>
              </a:solidFill>
              <a:cs typeface="Calibri Light"/>
            </a:endParaRPr>
          </a:p>
          <a:p>
            <a:r>
              <a:rPr lang="en-US" dirty="0">
                <a:solidFill>
                  <a:schemeClr val="bg1"/>
                </a:solidFill>
                <a:cs typeface="Calibri Light"/>
              </a:rPr>
              <a:t>Parent/Teacher Conferences- week of October 18th</a:t>
            </a:r>
          </a:p>
          <a:p>
            <a:endParaRPr lang="en-US" dirty="0">
              <a:solidFill>
                <a:schemeClr val="bg1"/>
              </a:solidFill>
            </a:endParaRPr>
          </a:p>
        </p:txBody>
      </p:sp>
    </p:spTree>
    <p:extLst>
      <p:ext uri="{BB962C8B-B14F-4D97-AF65-F5344CB8AC3E}">
        <p14:creationId xmlns:p14="http://schemas.microsoft.com/office/powerpoint/2010/main" val="4142773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C2B1B-0DAD-4EE0-879B-DAD06523231A}"/>
              </a:ext>
            </a:extLst>
          </p:cNvPr>
          <p:cNvSpPr>
            <a:spLocks noGrp="1"/>
          </p:cNvSpPr>
          <p:nvPr>
            <p:ph type="title"/>
          </p:nvPr>
        </p:nvSpPr>
        <p:spPr>
          <a:xfrm>
            <a:off x="709612" y="1165158"/>
            <a:ext cx="10772775" cy="1136320"/>
          </a:xfrm>
        </p:spPr>
        <p:txBody>
          <a:bodyPr>
            <a:normAutofit fontScale="90000"/>
          </a:bodyPr>
          <a:lstStyle/>
          <a:p>
            <a:pPr algn="ctr"/>
            <a:r>
              <a:rPr lang="en-US" b="1" i="1" u="sng" dirty="0"/>
              <a:t>Parent Communication</a:t>
            </a:r>
            <a:br>
              <a:rPr lang="en-US" b="1" i="1" dirty="0"/>
            </a:br>
            <a:endParaRPr lang="en-US" dirty="0"/>
          </a:p>
        </p:txBody>
      </p:sp>
      <p:sp>
        <p:nvSpPr>
          <p:cNvPr id="3" name="Content Placeholder 2">
            <a:extLst>
              <a:ext uri="{FF2B5EF4-FFF2-40B4-BE49-F238E27FC236}">
                <a16:creationId xmlns:a16="http://schemas.microsoft.com/office/drawing/2014/main" id="{E4554A78-B107-4171-B2A6-B0A35834D74D}"/>
              </a:ext>
            </a:extLst>
          </p:cNvPr>
          <p:cNvSpPr>
            <a:spLocks noGrp="1"/>
          </p:cNvSpPr>
          <p:nvPr>
            <p:ph idx="1"/>
          </p:nvPr>
        </p:nvSpPr>
        <p:spPr>
          <a:xfrm>
            <a:off x="676656" y="2011680"/>
            <a:ext cx="11218933" cy="4078727"/>
          </a:xfrm>
        </p:spPr>
        <p:txBody>
          <a:bodyPr vert="horz" lIns="91440" tIns="45720" rIns="91440" bIns="45720" rtlCol="0" anchor="t">
            <a:normAutofit/>
          </a:bodyPr>
          <a:lstStyle/>
          <a:p>
            <a:endParaRPr lang="en-US" b="1" i="1" dirty="0">
              <a:solidFill>
                <a:schemeClr val="bg1"/>
              </a:solidFill>
            </a:endParaRPr>
          </a:p>
          <a:p>
            <a:pPr marL="342900" indent="-342900">
              <a:buFont typeface="Arial" charset="0"/>
              <a:buChar char="•"/>
            </a:pPr>
            <a:r>
              <a:rPr lang="en-US" b="1" i="1" dirty="0">
                <a:solidFill>
                  <a:schemeClr val="bg1"/>
                </a:solidFill>
              </a:rPr>
              <a:t>Planner</a:t>
            </a:r>
            <a:r>
              <a:rPr lang="en-US" i="1" dirty="0">
                <a:solidFill>
                  <a:schemeClr val="bg1"/>
                </a:solidFill>
              </a:rPr>
              <a:t> –  Each student is responsible for writing assignments in his/her planner each day. Please look in your child’s  planner for homework assignments.  </a:t>
            </a:r>
          </a:p>
          <a:p>
            <a:pPr marL="342900" indent="-342900">
              <a:buFont typeface="Arial" charset="0"/>
              <a:buChar char="•"/>
            </a:pPr>
            <a:endParaRPr lang="en-US" i="1" dirty="0">
              <a:solidFill>
                <a:schemeClr val="bg1"/>
              </a:solidFill>
              <a:cs typeface="Calibri Light"/>
            </a:endParaRPr>
          </a:p>
          <a:p>
            <a:pPr marL="342900" indent="-342900">
              <a:buFont typeface="Arial" charset="0"/>
              <a:buChar char="•"/>
            </a:pPr>
            <a:r>
              <a:rPr lang="en-US" b="1" i="1" dirty="0">
                <a:solidFill>
                  <a:schemeClr val="bg1"/>
                </a:solidFill>
              </a:rPr>
              <a:t>Canvas/School Website</a:t>
            </a:r>
            <a:r>
              <a:rPr lang="en-US" i="1" dirty="0">
                <a:solidFill>
                  <a:schemeClr val="bg1"/>
                </a:solidFill>
              </a:rPr>
              <a:t>– Please regularly check  for upcoming dates and important information.  </a:t>
            </a:r>
          </a:p>
          <a:p>
            <a:pPr marL="342900" indent="-342900">
              <a:buFont typeface="Arial" charset="0"/>
              <a:buChar char="•"/>
            </a:pPr>
            <a:endParaRPr lang="en-US" i="1" dirty="0">
              <a:solidFill>
                <a:schemeClr val="bg1"/>
              </a:solidFill>
              <a:cs typeface="Calibri Light"/>
            </a:endParaRPr>
          </a:p>
          <a:p>
            <a:pPr marL="342900" indent="-342900">
              <a:buFont typeface="Arial" charset="0"/>
              <a:buChar char="•"/>
            </a:pPr>
            <a:r>
              <a:rPr lang="en-US" b="1" i="1" dirty="0">
                <a:solidFill>
                  <a:schemeClr val="bg1"/>
                </a:solidFill>
              </a:rPr>
              <a:t>E-Mail </a:t>
            </a:r>
            <a:r>
              <a:rPr lang="en-US" i="1" dirty="0">
                <a:solidFill>
                  <a:schemeClr val="bg1"/>
                </a:solidFill>
              </a:rPr>
              <a:t>– Please feel free to e-mail me with any questions or concerns. Check your e-mail frequently for announcements. </a:t>
            </a:r>
          </a:p>
          <a:p>
            <a:endParaRPr lang="en-US" dirty="0">
              <a:solidFill>
                <a:schemeClr val="bg1"/>
              </a:solidFill>
            </a:endParaRPr>
          </a:p>
        </p:txBody>
      </p:sp>
    </p:spTree>
    <p:extLst>
      <p:ext uri="{BB962C8B-B14F-4D97-AF65-F5344CB8AC3E}">
        <p14:creationId xmlns:p14="http://schemas.microsoft.com/office/powerpoint/2010/main" val="3804180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30308-6848-473B-85A4-C9E39D751D0A}"/>
              </a:ext>
            </a:extLst>
          </p:cNvPr>
          <p:cNvSpPr>
            <a:spLocks noGrp="1"/>
          </p:cNvSpPr>
          <p:nvPr>
            <p:ph type="title"/>
          </p:nvPr>
        </p:nvSpPr>
        <p:spPr>
          <a:xfrm>
            <a:off x="0" y="936711"/>
            <a:ext cx="3814764" cy="4984578"/>
          </a:xfrm>
        </p:spPr>
        <p:txBody>
          <a:bodyPr>
            <a:normAutofit/>
          </a:bodyPr>
          <a:lstStyle/>
          <a:p>
            <a:pPr algn="ctr"/>
            <a:r>
              <a:rPr lang="en-US" sz="4400" b="1" dirty="0"/>
              <a:t>Classroom Discipline</a:t>
            </a:r>
          </a:p>
        </p:txBody>
      </p:sp>
      <p:sp>
        <p:nvSpPr>
          <p:cNvPr id="3" name="Content Placeholder 2">
            <a:extLst>
              <a:ext uri="{FF2B5EF4-FFF2-40B4-BE49-F238E27FC236}">
                <a16:creationId xmlns:a16="http://schemas.microsoft.com/office/drawing/2014/main" id="{C3497C01-D9FF-4673-920C-295C1CA92882}"/>
              </a:ext>
            </a:extLst>
          </p:cNvPr>
          <p:cNvSpPr>
            <a:spLocks noGrp="1"/>
          </p:cNvSpPr>
          <p:nvPr>
            <p:ph idx="1"/>
          </p:nvPr>
        </p:nvSpPr>
        <p:spPr>
          <a:xfrm>
            <a:off x="4068417" y="778933"/>
            <a:ext cx="8335617" cy="5718089"/>
          </a:xfrm>
        </p:spPr>
        <p:txBody>
          <a:bodyPr anchor="ctr">
            <a:normAutofit fontScale="92500" lnSpcReduction="10000"/>
          </a:bodyPr>
          <a:lstStyle/>
          <a:p>
            <a:pPr marL="0" indent="0">
              <a:buNone/>
            </a:pPr>
            <a:endParaRPr lang="en-US" sz="3300" dirty="0">
              <a:solidFill>
                <a:schemeClr val="bg1"/>
              </a:solidFill>
            </a:endParaRPr>
          </a:p>
          <a:p>
            <a:pPr marL="0" indent="0">
              <a:buNone/>
            </a:pPr>
            <a:endParaRPr lang="en-US" sz="3300" dirty="0">
              <a:solidFill>
                <a:schemeClr val="bg1"/>
              </a:solidFill>
            </a:endParaRPr>
          </a:p>
          <a:p>
            <a:pPr marL="0" indent="0">
              <a:buNone/>
            </a:pPr>
            <a:r>
              <a:rPr lang="en-US" sz="3300" dirty="0">
                <a:solidFill>
                  <a:schemeClr val="bg1"/>
                </a:solidFill>
              </a:rPr>
              <a:t>Our classroom discipline plan emphasizes positive reinforcement for good behavior, with specific consequences for not following classroom rules. </a:t>
            </a:r>
          </a:p>
          <a:p>
            <a:pPr marL="0" indent="0">
              <a:buNone/>
            </a:pPr>
            <a:endParaRPr lang="en-US" sz="3300" b="1" i="1" dirty="0">
              <a:solidFill>
                <a:schemeClr val="bg1"/>
              </a:solidFill>
            </a:endParaRPr>
          </a:p>
          <a:p>
            <a:pPr marL="0" indent="0">
              <a:buNone/>
            </a:pPr>
            <a:endParaRPr lang="en-US" sz="3300" b="1" i="1" dirty="0">
              <a:solidFill>
                <a:schemeClr val="bg1"/>
              </a:solidFill>
            </a:endParaRPr>
          </a:p>
          <a:p>
            <a:pPr marL="0" indent="0">
              <a:buNone/>
            </a:pPr>
            <a:r>
              <a:rPr lang="en-US" sz="3300" b="1" i="1" u="sng" dirty="0">
                <a:solidFill>
                  <a:schemeClr val="bg1"/>
                </a:solidFill>
              </a:rPr>
              <a:t>Positive Reinforcement </a:t>
            </a:r>
            <a:r>
              <a:rPr lang="en-US" sz="3300" b="1" i="1" dirty="0">
                <a:solidFill>
                  <a:schemeClr val="bg1"/>
                </a:solidFill>
              </a:rPr>
              <a:t>            </a:t>
            </a:r>
            <a:endParaRPr lang="en-US" sz="3300" b="1" i="1" dirty="0">
              <a:solidFill>
                <a:schemeClr val="bg1"/>
              </a:solidFill>
              <a:cs typeface="Calibri Light"/>
            </a:endParaRPr>
          </a:p>
          <a:p>
            <a:pPr>
              <a:buFont typeface="Arial" charset="0"/>
              <a:buChar char="•"/>
            </a:pPr>
            <a:r>
              <a:rPr lang="en-US" sz="3300" dirty="0">
                <a:solidFill>
                  <a:schemeClr val="bg1"/>
                </a:solidFill>
              </a:rPr>
              <a:t>Home Contact</a:t>
            </a:r>
          </a:p>
          <a:p>
            <a:pPr>
              <a:buFont typeface="Arial" charset="0"/>
              <a:buChar char="•"/>
            </a:pPr>
            <a:r>
              <a:rPr lang="en-US" sz="3300" dirty="0">
                <a:solidFill>
                  <a:schemeClr val="bg1"/>
                </a:solidFill>
              </a:rPr>
              <a:t>Class Rewards</a:t>
            </a:r>
            <a:endParaRPr lang="en-US" sz="3300" dirty="0">
              <a:solidFill>
                <a:schemeClr val="bg1"/>
              </a:solidFill>
              <a:cs typeface="Calibri Light"/>
            </a:endParaRPr>
          </a:p>
          <a:p>
            <a:pPr>
              <a:buFont typeface="Arial" charset="0"/>
              <a:buChar char="•"/>
            </a:pPr>
            <a:r>
              <a:rPr lang="en-US" sz="3300" dirty="0">
                <a:solidFill>
                  <a:schemeClr val="bg1"/>
                </a:solidFill>
              </a:rPr>
              <a:t>Friday Fun Club </a:t>
            </a:r>
          </a:p>
          <a:p>
            <a:endParaRPr lang="en-US" sz="3300" b="1" i="1" dirty="0">
              <a:solidFill>
                <a:schemeClr val="bg1"/>
              </a:solidFill>
              <a:cs typeface="Calibri Light"/>
            </a:endParaRPr>
          </a:p>
          <a:p>
            <a:pPr>
              <a:buFont typeface="Arial" charset="0"/>
              <a:buChar char="•"/>
            </a:pPr>
            <a:endParaRPr lang="en-US" dirty="0">
              <a:solidFill>
                <a:schemeClr val="bg1"/>
              </a:solidFill>
            </a:endParaRPr>
          </a:p>
          <a:p>
            <a:pPr marL="0" indent="0">
              <a:buNone/>
            </a:pPr>
            <a:endParaRPr lang="en-US" dirty="0">
              <a:solidFill>
                <a:schemeClr val="bg1"/>
              </a:solidFill>
            </a:endParaRPr>
          </a:p>
        </p:txBody>
      </p:sp>
    </p:spTree>
    <p:extLst>
      <p:ext uri="{BB962C8B-B14F-4D97-AF65-F5344CB8AC3E}">
        <p14:creationId xmlns:p14="http://schemas.microsoft.com/office/powerpoint/2010/main" val="3152722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F583-EA9F-4F40-B176-A31FF3259109}"/>
              </a:ext>
            </a:extLst>
          </p:cNvPr>
          <p:cNvSpPr>
            <a:spLocks noGrp="1"/>
          </p:cNvSpPr>
          <p:nvPr>
            <p:ph type="title"/>
          </p:nvPr>
        </p:nvSpPr>
        <p:spPr>
          <a:xfrm>
            <a:off x="1292420" y="1723341"/>
            <a:ext cx="9607160" cy="972582"/>
          </a:xfrm>
        </p:spPr>
        <p:txBody>
          <a:bodyPr vert="horz" lIns="91440" tIns="45720" rIns="91440" bIns="45720" rtlCol="0" anchor="b">
            <a:normAutofit/>
          </a:bodyPr>
          <a:lstStyle/>
          <a:p>
            <a:pPr algn="ctr">
              <a:lnSpc>
                <a:spcPct val="80000"/>
              </a:lnSpc>
            </a:pPr>
            <a:r>
              <a:rPr lang="en-US" sz="6000" b="1" u="sng" dirty="0">
                <a:solidFill>
                  <a:srgbClr val="FFFFFF"/>
                </a:solidFill>
              </a:rPr>
              <a:t>Homework</a:t>
            </a:r>
          </a:p>
        </p:txBody>
      </p:sp>
      <p:sp>
        <p:nvSpPr>
          <p:cNvPr id="4" name="Rectangle 3">
            <a:extLst>
              <a:ext uri="{FF2B5EF4-FFF2-40B4-BE49-F238E27FC236}">
                <a16:creationId xmlns:a16="http://schemas.microsoft.com/office/drawing/2014/main" id="{B315F6B6-5502-40B7-BCA7-92525A7B49FB}"/>
              </a:ext>
            </a:extLst>
          </p:cNvPr>
          <p:cNvSpPr/>
          <p:nvPr/>
        </p:nvSpPr>
        <p:spPr>
          <a:xfrm>
            <a:off x="3048000" y="2366784"/>
            <a:ext cx="6096000" cy="3493264"/>
          </a:xfrm>
          <a:prstGeom prst="rect">
            <a:avLst/>
          </a:prstGeom>
        </p:spPr>
        <p:txBody>
          <a:bodyPr lIns="91440" tIns="45720" rIns="91440" bIns="45720" anchor="t">
            <a:spAutoFit/>
          </a:bodyPr>
          <a:lstStyle/>
          <a:p>
            <a:pPr>
              <a:spcAft>
                <a:spcPts val="600"/>
              </a:spcAft>
            </a:pPr>
            <a:endParaRPr lang="en-US" sz="2400" b="1" i="1" dirty="0">
              <a:solidFill>
                <a:schemeClr val="bg1"/>
              </a:solidFill>
            </a:endParaRPr>
          </a:p>
          <a:p>
            <a:pPr algn="ctr">
              <a:spcAft>
                <a:spcPts val="600"/>
              </a:spcAft>
            </a:pPr>
            <a:r>
              <a:rPr lang="en-US" sz="2400" dirty="0">
                <a:solidFill>
                  <a:schemeClr val="bg1"/>
                </a:solidFill>
              </a:rPr>
              <a:t>     We believe it is critical for students to develop a sense of responsibility as they participate in the educational process. Your child will have regularly scheduled homework every Monday through Thursday. Homework assignments will be written in your child's planner by your child. </a:t>
            </a:r>
            <a:endParaRPr lang="en-US" sz="2400" dirty="0">
              <a:solidFill>
                <a:schemeClr val="bg1"/>
              </a:solidFill>
              <a:cs typeface="Calibri Light"/>
            </a:endParaRPr>
          </a:p>
        </p:txBody>
      </p:sp>
    </p:spTree>
    <p:extLst>
      <p:ext uri="{BB962C8B-B14F-4D97-AF65-F5344CB8AC3E}">
        <p14:creationId xmlns:p14="http://schemas.microsoft.com/office/powerpoint/2010/main" val="254308935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571A8-6998-4F62-9852-755DF1CF3CF1}"/>
              </a:ext>
            </a:extLst>
          </p:cNvPr>
          <p:cNvSpPr>
            <a:spLocks noGrp="1"/>
          </p:cNvSpPr>
          <p:nvPr>
            <p:ph type="title"/>
          </p:nvPr>
        </p:nvSpPr>
        <p:spPr>
          <a:xfrm>
            <a:off x="753717" y="1122181"/>
            <a:ext cx="10684565" cy="1293028"/>
          </a:xfrm>
        </p:spPr>
        <p:txBody>
          <a:bodyPr/>
          <a:lstStyle/>
          <a:p>
            <a:r>
              <a:rPr lang="en-US" b="1" u="sng" dirty="0"/>
              <a:t>Multiplication Practice Resources:</a:t>
            </a:r>
          </a:p>
        </p:txBody>
      </p:sp>
      <p:sp>
        <p:nvSpPr>
          <p:cNvPr id="3" name="Content Placeholder 2">
            <a:extLst>
              <a:ext uri="{FF2B5EF4-FFF2-40B4-BE49-F238E27FC236}">
                <a16:creationId xmlns:a16="http://schemas.microsoft.com/office/drawing/2014/main" id="{CD6ECB25-1861-4D40-B966-4BF43A07BA7A}"/>
              </a:ext>
            </a:extLst>
          </p:cNvPr>
          <p:cNvSpPr>
            <a:spLocks noGrp="1"/>
          </p:cNvSpPr>
          <p:nvPr>
            <p:ph idx="1"/>
          </p:nvPr>
        </p:nvSpPr>
        <p:spPr/>
        <p:txBody>
          <a:bodyPr vert="horz" lIns="91440" tIns="45720" rIns="91440" bIns="45720" rtlCol="0" anchor="t">
            <a:normAutofit/>
          </a:bodyPr>
          <a:lstStyle/>
          <a:p>
            <a:pPr marL="0" indent="0">
              <a:buNone/>
            </a:pPr>
            <a:endParaRPr lang="en-US" dirty="0">
              <a:solidFill>
                <a:schemeClr val="bg1"/>
              </a:solidFill>
              <a:cs typeface="Calibri Light"/>
            </a:endParaRPr>
          </a:p>
          <a:p>
            <a:r>
              <a:rPr lang="en-US" dirty="0">
                <a:solidFill>
                  <a:schemeClr val="bg1"/>
                </a:solidFill>
              </a:rPr>
              <a:t>Multiplication.com, Timestables.com</a:t>
            </a:r>
          </a:p>
          <a:p>
            <a:r>
              <a:rPr lang="en-US" dirty="0">
                <a:solidFill>
                  <a:schemeClr val="bg1"/>
                </a:solidFill>
              </a:rPr>
              <a:t>Splash Math</a:t>
            </a:r>
          </a:p>
          <a:p>
            <a:r>
              <a:rPr lang="en-US" dirty="0">
                <a:solidFill>
                  <a:schemeClr val="bg1"/>
                </a:solidFill>
              </a:rPr>
              <a:t>Multiplication Apps</a:t>
            </a:r>
          </a:p>
          <a:p>
            <a:r>
              <a:rPr lang="en-US" dirty="0">
                <a:solidFill>
                  <a:schemeClr val="bg1"/>
                </a:solidFill>
              </a:rPr>
              <a:t>Flash cards</a:t>
            </a:r>
          </a:p>
          <a:p>
            <a:r>
              <a:rPr lang="en-US" dirty="0">
                <a:solidFill>
                  <a:schemeClr val="bg1"/>
                </a:solidFill>
              </a:rPr>
              <a:t>Card Games</a:t>
            </a:r>
          </a:p>
          <a:p>
            <a:r>
              <a:rPr lang="en-US" dirty="0">
                <a:solidFill>
                  <a:schemeClr val="bg1"/>
                </a:solidFill>
              </a:rPr>
              <a:t>The expectation is to complete 100 facts in 5 minutes.</a:t>
            </a:r>
          </a:p>
        </p:txBody>
      </p:sp>
    </p:spTree>
    <p:extLst>
      <p:ext uri="{BB962C8B-B14F-4D97-AF65-F5344CB8AC3E}">
        <p14:creationId xmlns:p14="http://schemas.microsoft.com/office/powerpoint/2010/main" val="1382378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9F18-306B-4B92-8A9D-2DF66E0C754F}"/>
              </a:ext>
            </a:extLst>
          </p:cNvPr>
          <p:cNvSpPr>
            <a:spLocks noGrp="1"/>
          </p:cNvSpPr>
          <p:nvPr>
            <p:ph type="title"/>
          </p:nvPr>
        </p:nvSpPr>
        <p:spPr>
          <a:xfrm>
            <a:off x="490331" y="1747251"/>
            <a:ext cx="3786384" cy="4844777"/>
          </a:xfrm>
        </p:spPr>
        <p:txBody>
          <a:bodyPr>
            <a:normAutofit/>
          </a:bodyPr>
          <a:lstStyle/>
          <a:p>
            <a:pPr algn="ctr"/>
            <a:r>
              <a:rPr lang="en-US" sz="6000" b="1" i="1" dirty="0">
                <a:solidFill>
                  <a:srgbClr val="FFFFFF"/>
                </a:solidFill>
              </a:rPr>
              <a:t>Make-Up Work Policy</a:t>
            </a:r>
            <a:br>
              <a:rPr lang="en-US" sz="6000" i="1" dirty="0">
                <a:solidFill>
                  <a:srgbClr val="FFFFFF"/>
                </a:solidFill>
              </a:rPr>
            </a:br>
            <a:endParaRPr lang="en-US" sz="6000" dirty="0">
              <a:solidFill>
                <a:srgbClr val="FFFFFF"/>
              </a:solidFill>
            </a:endParaRPr>
          </a:p>
        </p:txBody>
      </p:sp>
      <p:sp>
        <p:nvSpPr>
          <p:cNvPr id="3" name="Content Placeholder 2">
            <a:extLst>
              <a:ext uri="{FF2B5EF4-FFF2-40B4-BE49-F238E27FC236}">
                <a16:creationId xmlns:a16="http://schemas.microsoft.com/office/drawing/2014/main" id="{3D4FF7A4-B06C-4E7F-A814-8D5399D4B2C6}"/>
              </a:ext>
            </a:extLst>
          </p:cNvPr>
          <p:cNvSpPr>
            <a:spLocks noGrp="1"/>
          </p:cNvSpPr>
          <p:nvPr>
            <p:ph idx="1"/>
          </p:nvPr>
        </p:nvSpPr>
        <p:spPr>
          <a:xfrm>
            <a:off x="5289791" y="1031634"/>
            <a:ext cx="6140590" cy="4746232"/>
          </a:xfrm>
        </p:spPr>
        <p:txBody>
          <a:bodyPr anchor="ctr">
            <a:normAutofit/>
          </a:bodyPr>
          <a:lstStyle/>
          <a:p>
            <a:pPr marL="0" indent="0" algn="ctr">
              <a:buNone/>
            </a:pPr>
            <a:r>
              <a:rPr lang="en-US" sz="3200" dirty="0">
                <a:solidFill>
                  <a:schemeClr val="bg1"/>
                </a:solidFill>
              </a:rPr>
              <a:t>     Unless otherwise specified by the child's teacher, he/she will have one extra day to complete any projects, homework, or tests that were missed due to absence.</a:t>
            </a:r>
          </a:p>
          <a:p>
            <a:endParaRPr lang="en-US" dirty="0">
              <a:solidFill>
                <a:schemeClr val="bg1"/>
              </a:solidFill>
            </a:endParaRPr>
          </a:p>
        </p:txBody>
      </p:sp>
    </p:spTree>
    <p:extLst>
      <p:ext uri="{BB962C8B-B14F-4D97-AF65-F5344CB8AC3E}">
        <p14:creationId xmlns:p14="http://schemas.microsoft.com/office/powerpoint/2010/main" val="3082643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B3F29-C1AE-41BC-B5DA-9CF7D820FAB2}"/>
              </a:ext>
            </a:extLst>
          </p:cNvPr>
          <p:cNvSpPr>
            <a:spLocks noGrp="1"/>
          </p:cNvSpPr>
          <p:nvPr>
            <p:ph type="title"/>
          </p:nvPr>
        </p:nvSpPr>
        <p:spPr>
          <a:xfrm>
            <a:off x="3037205" y="318564"/>
            <a:ext cx="10040233" cy="1228130"/>
          </a:xfrm>
        </p:spPr>
        <p:txBody>
          <a:bodyPr>
            <a:normAutofit/>
          </a:bodyPr>
          <a:lstStyle/>
          <a:p>
            <a:pPr algn="ctr"/>
            <a:r>
              <a:rPr lang="en-US" sz="5400" b="1" u="sng" dirty="0">
                <a:solidFill>
                  <a:srgbClr val="FFFFFF"/>
                </a:solidFill>
              </a:rPr>
              <a:t>Friday Fun Club</a:t>
            </a:r>
          </a:p>
        </p:txBody>
      </p:sp>
      <p:sp>
        <p:nvSpPr>
          <p:cNvPr id="3" name="Content Placeholder 2">
            <a:extLst>
              <a:ext uri="{FF2B5EF4-FFF2-40B4-BE49-F238E27FC236}">
                <a16:creationId xmlns:a16="http://schemas.microsoft.com/office/drawing/2014/main" id="{D23B1E23-9F85-4281-834D-5AADAA30B7DB}"/>
              </a:ext>
            </a:extLst>
          </p:cNvPr>
          <p:cNvSpPr>
            <a:spLocks noGrp="1"/>
          </p:cNvSpPr>
          <p:nvPr>
            <p:ph idx="1"/>
          </p:nvPr>
        </p:nvSpPr>
        <p:spPr>
          <a:xfrm>
            <a:off x="898013" y="1546694"/>
            <a:ext cx="10040233" cy="4668576"/>
          </a:xfrm>
        </p:spPr>
        <p:txBody>
          <a:bodyPr vert="horz" lIns="91440" tIns="45720" rIns="91440" bIns="45720" rtlCol="0" anchor="t">
            <a:noAutofit/>
          </a:bodyPr>
          <a:lstStyle/>
          <a:p>
            <a:pPr marL="0" indent="0" algn="ctr">
              <a:buNone/>
            </a:pPr>
            <a:r>
              <a:rPr lang="en-US" sz="2000" b="1" i="1" u="sng" dirty="0">
                <a:solidFill>
                  <a:schemeClr val="bg1"/>
                </a:solidFill>
              </a:rPr>
              <a:t>How Do I Make Friday Fun Club?</a:t>
            </a:r>
            <a:endParaRPr lang="en-US" sz="2000" u="sng" dirty="0">
              <a:solidFill>
                <a:schemeClr val="bg1"/>
              </a:solidFill>
              <a:cs typeface="Calibri Light"/>
            </a:endParaRPr>
          </a:p>
          <a:p>
            <a:pPr marL="0" indent="0">
              <a:buNone/>
            </a:pPr>
            <a:endParaRPr lang="en-US" sz="2000" dirty="0">
              <a:solidFill>
                <a:schemeClr val="bg1"/>
              </a:solidFill>
              <a:cs typeface="Calibri Light"/>
            </a:endParaRPr>
          </a:p>
          <a:p>
            <a:r>
              <a:rPr lang="en-US" sz="2000" dirty="0">
                <a:solidFill>
                  <a:schemeClr val="bg1"/>
                </a:solidFill>
              </a:rPr>
              <a:t>Turn in all assignments on time. </a:t>
            </a:r>
            <a:endParaRPr lang="en-US" sz="2000" dirty="0">
              <a:solidFill>
                <a:schemeClr val="bg1"/>
              </a:solidFill>
              <a:cs typeface="Calibri Light"/>
            </a:endParaRPr>
          </a:p>
          <a:p>
            <a:r>
              <a:rPr lang="en-US" sz="2000" dirty="0">
                <a:solidFill>
                  <a:schemeClr val="bg1"/>
                </a:solidFill>
              </a:rPr>
              <a:t>Demonstrate appropriate behavior. </a:t>
            </a:r>
            <a:endParaRPr lang="en-US" sz="2000" dirty="0">
              <a:solidFill>
                <a:schemeClr val="bg1"/>
              </a:solidFill>
              <a:cs typeface="Calibri Light"/>
            </a:endParaRPr>
          </a:p>
          <a:p>
            <a:r>
              <a:rPr lang="en-US" sz="2000" dirty="0">
                <a:solidFill>
                  <a:schemeClr val="bg1"/>
                </a:solidFill>
                <a:cs typeface="Calibri Light"/>
              </a:rPr>
              <a:t>No more than 1 Oops Form a week</a:t>
            </a:r>
          </a:p>
          <a:p>
            <a:pPr marL="0" indent="0">
              <a:buNone/>
            </a:pPr>
            <a:endParaRPr lang="en-US" sz="2000" dirty="0">
              <a:solidFill>
                <a:schemeClr val="bg1"/>
              </a:solidFill>
            </a:endParaRPr>
          </a:p>
          <a:p>
            <a:pPr marL="0" indent="0" algn="ctr">
              <a:buNone/>
            </a:pPr>
            <a:r>
              <a:rPr lang="en-US" sz="2000" b="1" i="1" u="sng" dirty="0">
                <a:solidFill>
                  <a:schemeClr val="bg1"/>
                </a:solidFill>
              </a:rPr>
              <a:t>What If I Don’t Make Friday Fun Club? </a:t>
            </a:r>
            <a:endParaRPr lang="en-US" sz="2000" b="1" i="1" u="sng" dirty="0">
              <a:solidFill>
                <a:schemeClr val="bg1"/>
              </a:solidFill>
              <a:cs typeface="Calibri Light"/>
            </a:endParaRPr>
          </a:p>
          <a:p>
            <a:pPr marL="0" indent="0" algn="ctr">
              <a:buNone/>
            </a:pPr>
            <a:endParaRPr lang="en-US" sz="2000" b="1" i="1" dirty="0">
              <a:solidFill>
                <a:schemeClr val="bg1"/>
              </a:solidFill>
              <a:cs typeface="Calibri Light"/>
            </a:endParaRPr>
          </a:p>
          <a:p>
            <a:r>
              <a:rPr lang="en-US" sz="2000" dirty="0">
                <a:solidFill>
                  <a:schemeClr val="bg1"/>
                </a:solidFill>
              </a:rPr>
              <a:t> Students who do not earn Friday Fun Club must attend Study Hall.</a:t>
            </a:r>
            <a:endParaRPr lang="en-US" sz="2000" dirty="0">
              <a:solidFill>
                <a:schemeClr val="bg1"/>
              </a:solidFill>
              <a:cs typeface="Calibri Light"/>
            </a:endParaRPr>
          </a:p>
          <a:p>
            <a:endParaRPr lang="en-US" sz="2000" dirty="0">
              <a:solidFill>
                <a:schemeClr val="bg1"/>
              </a:solidFill>
              <a:cs typeface="Calibri Light"/>
            </a:endParaRPr>
          </a:p>
          <a:p>
            <a:r>
              <a:rPr lang="en-US" sz="2000" dirty="0">
                <a:solidFill>
                  <a:schemeClr val="bg1"/>
                </a:solidFill>
              </a:rPr>
              <a:t>Each student will set goals for the upcoming week and write a note home explaining why he/she attended Study Hall. </a:t>
            </a:r>
            <a:endParaRPr lang="en-US" sz="2000" dirty="0">
              <a:solidFill>
                <a:schemeClr val="bg1"/>
              </a:solidFill>
              <a:cs typeface="Calibri Light"/>
            </a:endParaRPr>
          </a:p>
          <a:p>
            <a:pPr marL="0" indent="0">
              <a:buNone/>
            </a:pPr>
            <a:endParaRPr lang="en-US" sz="2000" dirty="0">
              <a:solidFill>
                <a:schemeClr val="bg1"/>
              </a:solidFill>
            </a:endParaRPr>
          </a:p>
        </p:txBody>
      </p:sp>
    </p:spTree>
    <p:extLst>
      <p:ext uri="{BB962C8B-B14F-4D97-AF65-F5344CB8AC3E}">
        <p14:creationId xmlns:p14="http://schemas.microsoft.com/office/powerpoint/2010/main" val="1608747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2FEC921-7754-413E-A2D1-FA2D3396A587}"/>
              </a:ext>
            </a:extLst>
          </p:cNvPr>
          <p:cNvSpPr/>
          <p:nvPr/>
        </p:nvSpPr>
        <p:spPr>
          <a:xfrm>
            <a:off x="5261113" y="474345"/>
            <a:ext cx="6096000" cy="5909310"/>
          </a:xfrm>
          <a:prstGeom prst="rect">
            <a:avLst/>
          </a:prstGeom>
        </p:spPr>
        <p:txBody>
          <a:bodyPr lIns="91440" tIns="45720" rIns="91440" bIns="45720" anchor="t">
            <a:spAutoFit/>
          </a:bodyPr>
          <a:lstStyle/>
          <a:p>
            <a:endParaRPr lang="en-US" dirty="0">
              <a:solidFill>
                <a:schemeClr val="bg1"/>
              </a:solidFill>
            </a:endParaRPr>
          </a:p>
          <a:p>
            <a:pPr marL="285750" indent="-285750">
              <a:buFont typeface="Wingdings" panose="05000000000000000000" pitchFamily="2" charset="2"/>
              <a:buChar char="v"/>
            </a:pPr>
            <a:r>
              <a:rPr lang="en-US" b="1" dirty="0">
                <a:solidFill>
                  <a:schemeClr val="bg1"/>
                </a:solidFill>
              </a:rPr>
              <a:t>8:30 – 11:00</a:t>
            </a:r>
            <a:r>
              <a:rPr lang="en-US" dirty="0">
                <a:solidFill>
                  <a:schemeClr val="bg1"/>
                </a:solidFill>
              </a:rPr>
              <a:t>: Physical Fitness/Math/Writing</a:t>
            </a:r>
            <a:endParaRPr lang="en-US" dirty="0">
              <a:solidFill>
                <a:schemeClr val="bg1"/>
              </a:solidFill>
              <a:cs typeface="Calibri Light"/>
            </a:endParaRPr>
          </a:p>
          <a:p>
            <a:pPr marL="285750" indent="-285750">
              <a:buFont typeface="Wingdings" panose="05000000000000000000" pitchFamily="2" charset="2"/>
              <a:buChar char="v"/>
            </a:pPr>
            <a:r>
              <a:rPr lang="en-US" b="1" dirty="0">
                <a:solidFill>
                  <a:schemeClr val="bg1"/>
                </a:solidFill>
              </a:rPr>
              <a:t>11:00 – 11:20</a:t>
            </a:r>
            <a:r>
              <a:rPr lang="en-US" dirty="0">
                <a:solidFill>
                  <a:schemeClr val="bg1"/>
                </a:solidFill>
              </a:rPr>
              <a:t>: Recess</a:t>
            </a:r>
          </a:p>
          <a:p>
            <a:pPr marL="285750" indent="-285750">
              <a:buFont typeface="Wingdings" panose="05000000000000000000" pitchFamily="2" charset="2"/>
              <a:buChar char="v"/>
            </a:pPr>
            <a:r>
              <a:rPr lang="en-US" b="1" dirty="0">
                <a:solidFill>
                  <a:schemeClr val="bg1"/>
                </a:solidFill>
              </a:rPr>
              <a:t>11:20 – 12:40</a:t>
            </a:r>
            <a:r>
              <a:rPr lang="en-US" dirty="0">
                <a:solidFill>
                  <a:schemeClr val="bg1"/>
                </a:solidFill>
              </a:rPr>
              <a:t>: Language Arts/UA</a:t>
            </a:r>
            <a:endParaRPr lang="en-US" dirty="0">
              <a:solidFill>
                <a:schemeClr val="bg1"/>
              </a:solidFill>
              <a:cs typeface="Calibri Light"/>
            </a:endParaRPr>
          </a:p>
          <a:p>
            <a:pPr marL="285750" indent="-285750">
              <a:buFont typeface="Wingdings" panose="05000000000000000000" pitchFamily="2" charset="2"/>
              <a:buChar char="v"/>
            </a:pPr>
            <a:r>
              <a:rPr lang="en-US" b="1" dirty="0">
                <a:solidFill>
                  <a:schemeClr val="bg1"/>
                </a:solidFill>
              </a:rPr>
              <a:t>12:40 – 1:20</a:t>
            </a:r>
            <a:r>
              <a:rPr lang="en-US" dirty="0">
                <a:solidFill>
                  <a:schemeClr val="bg1"/>
                </a:solidFill>
              </a:rPr>
              <a:t>: Lunch</a:t>
            </a:r>
          </a:p>
          <a:p>
            <a:pPr marL="285750" indent="-285750">
              <a:buFont typeface="Wingdings" panose="05000000000000000000" pitchFamily="2" charset="2"/>
              <a:buChar char="v"/>
            </a:pPr>
            <a:r>
              <a:rPr lang="en-US" b="1" dirty="0">
                <a:solidFill>
                  <a:schemeClr val="bg1"/>
                </a:solidFill>
              </a:rPr>
              <a:t>1:20 – 2:45</a:t>
            </a:r>
            <a:r>
              <a:rPr lang="en-US" dirty="0">
                <a:solidFill>
                  <a:schemeClr val="bg1"/>
                </a:solidFill>
              </a:rPr>
              <a:t>: Core Novel, Science/Social Studies, Art	</a:t>
            </a:r>
            <a:endParaRPr lang="en-US" dirty="0">
              <a:solidFill>
                <a:schemeClr val="bg1"/>
              </a:solidFill>
              <a:cs typeface="Calibri Light"/>
            </a:endParaRPr>
          </a:p>
          <a:p>
            <a:pPr marL="285750" indent="-285750" algn="ctr">
              <a:buFont typeface="Wingdings" panose="05000000000000000000" pitchFamily="2" charset="2"/>
              <a:buChar char="v"/>
            </a:pPr>
            <a:endParaRPr lang="en-US" u="wavy" dirty="0">
              <a:solidFill>
                <a:schemeClr val="bg1"/>
              </a:solidFill>
            </a:endParaRPr>
          </a:p>
          <a:p>
            <a:pPr marL="285750" indent="-285750" algn="ctr">
              <a:buFont typeface="Wingdings" panose="05000000000000000000" pitchFamily="2" charset="2"/>
              <a:buChar char="v"/>
            </a:pPr>
            <a:r>
              <a:rPr lang="en-US" b="1" u="sng" dirty="0">
                <a:solidFill>
                  <a:schemeClr val="bg1"/>
                </a:solidFill>
              </a:rPr>
              <a:t>Additional Schedule Information</a:t>
            </a:r>
          </a:p>
          <a:p>
            <a:pPr marL="285750" indent="-285750">
              <a:buFont typeface="Wingdings" panose="05000000000000000000" pitchFamily="2" charset="2"/>
              <a:buChar char="v"/>
            </a:pPr>
            <a:r>
              <a:rPr lang="en-US" dirty="0">
                <a:solidFill>
                  <a:schemeClr val="bg1"/>
                </a:solidFill>
              </a:rPr>
              <a:t>P.E. will take place daily. During P.E. students will be exposed to a variety of games. Additionally, they will participate in activities to prepare for end-of-year </a:t>
            </a:r>
            <a:r>
              <a:rPr lang="en-US" dirty="0" err="1">
                <a:solidFill>
                  <a:schemeClr val="bg1"/>
                </a:solidFill>
              </a:rPr>
              <a:t>Fitnessgram</a:t>
            </a:r>
            <a:r>
              <a:rPr lang="en-US" dirty="0">
                <a:solidFill>
                  <a:schemeClr val="bg1"/>
                </a:solidFill>
              </a:rPr>
              <a:t> Physical Fitness Testing. </a:t>
            </a:r>
          </a:p>
          <a:p>
            <a:endParaRPr lang="en-US" dirty="0">
              <a:solidFill>
                <a:schemeClr val="bg1"/>
              </a:solidFill>
            </a:endParaRPr>
          </a:p>
          <a:p>
            <a:pPr marL="285750" indent="-285750">
              <a:buFont typeface="Wingdings" panose="05000000000000000000" pitchFamily="2" charset="2"/>
              <a:buChar char="v"/>
            </a:pPr>
            <a:r>
              <a:rPr lang="en-US" dirty="0">
                <a:solidFill>
                  <a:schemeClr val="bg1"/>
                </a:solidFill>
              </a:rPr>
              <a:t>Some of the Social Studies and Science will be embedded within the Language Arts curriculum</a:t>
            </a:r>
          </a:p>
          <a:p>
            <a:endParaRPr lang="en-US" dirty="0">
              <a:solidFill>
                <a:schemeClr val="bg1"/>
              </a:solidFill>
            </a:endParaRPr>
          </a:p>
          <a:p>
            <a:pPr marL="285750" indent="-285750">
              <a:buFont typeface="Wingdings" panose="05000000000000000000" pitchFamily="2" charset="2"/>
              <a:buChar char="v"/>
            </a:pPr>
            <a:r>
              <a:rPr lang="en-US" dirty="0">
                <a:solidFill>
                  <a:schemeClr val="bg1"/>
                </a:solidFill>
              </a:rPr>
              <a:t> Students will have the opportunity to work collaboratively with the fifth-grade team through the following activities: Invention Convention, P.E., and State Fair.</a:t>
            </a:r>
            <a:endParaRPr lang="en-US" dirty="0">
              <a:solidFill>
                <a:schemeClr val="bg1"/>
              </a:solidFill>
              <a:cs typeface="Calibri Light"/>
            </a:endParaRPr>
          </a:p>
        </p:txBody>
      </p:sp>
      <p:sp>
        <p:nvSpPr>
          <p:cNvPr id="2" name="TextBox 1">
            <a:extLst>
              <a:ext uri="{FF2B5EF4-FFF2-40B4-BE49-F238E27FC236}">
                <a16:creationId xmlns:a16="http://schemas.microsoft.com/office/drawing/2014/main" id="{B0C10CD6-4E73-4C07-821D-10B67E00D00A}"/>
              </a:ext>
            </a:extLst>
          </p:cNvPr>
          <p:cNvSpPr txBox="1"/>
          <p:nvPr/>
        </p:nvSpPr>
        <p:spPr>
          <a:xfrm>
            <a:off x="490331" y="2676939"/>
            <a:ext cx="4055165" cy="2862322"/>
          </a:xfrm>
          <a:prstGeom prst="rect">
            <a:avLst/>
          </a:prstGeom>
          <a:noFill/>
        </p:spPr>
        <p:txBody>
          <a:bodyPr wrap="square" rtlCol="0">
            <a:spAutoFit/>
          </a:bodyPr>
          <a:lstStyle/>
          <a:p>
            <a:pPr algn="ctr"/>
            <a:r>
              <a:rPr lang="en-US" sz="6000" b="1" dirty="0"/>
              <a:t>Daily Schedule</a:t>
            </a:r>
          </a:p>
          <a:p>
            <a:pPr algn="ctr"/>
            <a:endParaRPr lang="en-US" sz="6000" b="1" dirty="0"/>
          </a:p>
        </p:txBody>
      </p:sp>
    </p:spTree>
    <p:extLst>
      <p:ext uri="{BB962C8B-B14F-4D97-AF65-F5344CB8AC3E}">
        <p14:creationId xmlns:p14="http://schemas.microsoft.com/office/powerpoint/2010/main" val="1266025434"/>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F8886-1D56-493D-8EC5-3C8B7066D615}"/>
              </a:ext>
            </a:extLst>
          </p:cNvPr>
          <p:cNvSpPr>
            <a:spLocks noGrp="1"/>
          </p:cNvSpPr>
          <p:nvPr>
            <p:ph type="title"/>
          </p:nvPr>
        </p:nvSpPr>
        <p:spPr>
          <a:xfrm>
            <a:off x="709612" y="499533"/>
            <a:ext cx="10772775" cy="1658198"/>
          </a:xfrm>
        </p:spPr>
        <p:txBody>
          <a:bodyPr>
            <a:normAutofit/>
          </a:bodyPr>
          <a:lstStyle/>
          <a:p>
            <a:pPr algn="ctr"/>
            <a:r>
              <a:rPr lang="en-US" sz="8000" b="1" i="1" u="sng" dirty="0"/>
              <a:t>Math</a:t>
            </a:r>
            <a:endParaRPr lang="en-US" sz="8000" u="sng" dirty="0"/>
          </a:p>
        </p:txBody>
      </p:sp>
      <p:sp>
        <p:nvSpPr>
          <p:cNvPr id="3" name="Content Placeholder 2">
            <a:extLst>
              <a:ext uri="{FF2B5EF4-FFF2-40B4-BE49-F238E27FC236}">
                <a16:creationId xmlns:a16="http://schemas.microsoft.com/office/drawing/2014/main" id="{AA0A9635-BC47-40F0-B06C-CC31883CEF96}"/>
              </a:ext>
            </a:extLst>
          </p:cNvPr>
          <p:cNvSpPr>
            <a:spLocks noGrp="1"/>
          </p:cNvSpPr>
          <p:nvPr>
            <p:ph idx="1"/>
          </p:nvPr>
        </p:nvSpPr>
        <p:spPr>
          <a:xfrm>
            <a:off x="676656" y="2011680"/>
            <a:ext cx="10753725" cy="4346787"/>
          </a:xfrm>
        </p:spPr>
        <p:txBody>
          <a:bodyPr vert="horz" lIns="91440" tIns="45720" rIns="91440" bIns="45720" rtlCol="0" anchor="t">
            <a:normAutofit fontScale="62500" lnSpcReduction="20000"/>
          </a:bodyPr>
          <a:lstStyle/>
          <a:p>
            <a:pPr algn="ctr"/>
            <a:endParaRPr lang="en-US" sz="3200" b="1" i="1" u="wavyHeavy" dirty="0">
              <a:solidFill>
                <a:schemeClr val="bg1"/>
              </a:solidFill>
            </a:endParaRPr>
          </a:p>
          <a:p>
            <a:pPr marL="0" indent="0">
              <a:buNone/>
            </a:pPr>
            <a:r>
              <a:rPr lang="en-US" sz="4200" b="1" u="sng" dirty="0">
                <a:solidFill>
                  <a:schemeClr val="bg1"/>
                </a:solidFill>
              </a:rPr>
              <a:t>Books used:</a:t>
            </a:r>
          </a:p>
          <a:p>
            <a:pPr>
              <a:buFont typeface="Wingdings" panose="05000000000000000000" pitchFamily="2" charset="2"/>
              <a:buChar char="v"/>
            </a:pPr>
            <a:r>
              <a:rPr lang="en-US" sz="4200" dirty="0">
                <a:solidFill>
                  <a:schemeClr val="bg1"/>
                </a:solidFill>
              </a:rPr>
              <a:t> Softcover Go Math Book</a:t>
            </a:r>
          </a:p>
          <a:p>
            <a:pPr>
              <a:buFont typeface="Wingdings" panose="05000000000000000000" pitchFamily="2" charset="2"/>
              <a:buChar char="v"/>
            </a:pPr>
            <a:endParaRPr lang="en-US" sz="4200" dirty="0">
              <a:solidFill>
                <a:schemeClr val="bg1"/>
              </a:solidFill>
            </a:endParaRPr>
          </a:p>
          <a:p>
            <a:pPr>
              <a:buFont typeface="Wingdings" panose="05000000000000000000" pitchFamily="2" charset="2"/>
              <a:buChar char="v"/>
            </a:pPr>
            <a:r>
              <a:rPr lang="en-US" sz="4200" dirty="0">
                <a:solidFill>
                  <a:schemeClr val="bg1"/>
                </a:solidFill>
              </a:rPr>
              <a:t>Students will have homework in math daily.  </a:t>
            </a:r>
          </a:p>
          <a:p>
            <a:pPr>
              <a:buFont typeface="Wingdings" panose="05000000000000000000" pitchFamily="2" charset="2"/>
              <a:buChar char="v"/>
            </a:pPr>
            <a:endParaRPr lang="en-US" sz="4200" dirty="0">
              <a:solidFill>
                <a:schemeClr val="bg1"/>
              </a:solidFill>
            </a:endParaRPr>
          </a:p>
          <a:p>
            <a:pPr>
              <a:buFont typeface="Wingdings" panose="05000000000000000000" pitchFamily="2" charset="2"/>
              <a:buChar char="v"/>
            </a:pPr>
            <a:r>
              <a:rPr lang="en-US" sz="4200" dirty="0">
                <a:solidFill>
                  <a:schemeClr val="bg1"/>
                </a:solidFill>
              </a:rPr>
              <a:t>Students will have the opportunity to work on math skills with iReady program.</a:t>
            </a:r>
            <a:endParaRPr lang="en-US" sz="4200" dirty="0">
              <a:solidFill>
                <a:schemeClr val="bg1"/>
              </a:solidFill>
              <a:cs typeface="Calibri Light" panose="020F0302020204030204"/>
            </a:endParaRPr>
          </a:p>
          <a:p>
            <a:pPr>
              <a:buFont typeface="Wingdings" panose="05000000000000000000" pitchFamily="2" charset="2"/>
              <a:buChar char="v"/>
            </a:pPr>
            <a:endParaRPr lang="en-US" sz="4200" dirty="0">
              <a:solidFill>
                <a:schemeClr val="bg1"/>
              </a:solidFill>
              <a:cs typeface="Calibri Light" panose="020F0302020204030204"/>
            </a:endParaRPr>
          </a:p>
          <a:p>
            <a:pPr>
              <a:buFont typeface="Wingdings" panose="05000000000000000000" pitchFamily="2" charset="2"/>
              <a:buChar char="v"/>
            </a:pPr>
            <a:r>
              <a:rPr lang="en-US" sz="4200" dirty="0">
                <a:solidFill>
                  <a:schemeClr val="bg1"/>
                </a:solidFill>
              </a:rPr>
              <a:t>Students have access to </a:t>
            </a:r>
            <a:r>
              <a:rPr lang="en-US" sz="4200" b="1" dirty="0">
                <a:solidFill>
                  <a:schemeClr val="bg1"/>
                </a:solidFill>
              </a:rPr>
              <a:t>Think Central </a:t>
            </a:r>
            <a:r>
              <a:rPr lang="en-US" sz="4200" dirty="0">
                <a:solidFill>
                  <a:schemeClr val="bg1"/>
                </a:solidFill>
              </a:rPr>
              <a:t>at home for reinforcement.</a:t>
            </a:r>
          </a:p>
          <a:p>
            <a:endParaRPr lang="en-US" dirty="0">
              <a:solidFill>
                <a:schemeClr val="bg1"/>
              </a:solidFill>
            </a:endParaRPr>
          </a:p>
        </p:txBody>
      </p:sp>
    </p:spTree>
    <p:extLst>
      <p:ext uri="{BB962C8B-B14F-4D97-AF65-F5344CB8AC3E}">
        <p14:creationId xmlns:p14="http://schemas.microsoft.com/office/powerpoint/2010/main" val="355498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4C076-77F1-4F60-A596-6B10593894BE}"/>
              </a:ext>
            </a:extLst>
          </p:cNvPr>
          <p:cNvSpPr>
            <a:spLocks noGrp="1"/>
          </p:cNvSpPr>
          <p:nvPr>
            <p:ph type="title"/>
          </p:nvPr>
        </p:nvSpPr>
        <p:spPr>
          <a:xfrm>
            <a:off x="961292" y="1031634"/>
            <a:ext cx="3368431" cy="4844777"/>
          </a:xfrm>
        </p:spPr>
        <p:txBody>
          <a:bodyPr>
            <a:normAutofit/>
          </a:bodyPr>
          <a:lstStyle/>
          <a:p>
            <a:pPr algn="ctr"/>
            <a:r>
              <a:rPr lang="en-US" sz="6000" b="1" dirty="0">
                <a:solidFill>
                  <a:srgbClr val="FFFFFF"/>
                </a:solidFill>
              </a:rPr>
              <a:t>Social Studies</a:t>
            </a:r>
          </a:p>
        </p:txBody>
      </p:sp>
      <p:sp>
        <p:nvSpPr>
          <p:cNvPr id="3" name="Content Placeholder 2">
            <a:extLst>
              <a:ext uri="{FF2B5EF4-FFF2-40B4-BE49-F238E27FC236}">
                <a16:creationId xmlns:a16="http://schemas.microsoft.com/office/drawing/2014/main" id="{EA561079-1CF9-4C33-AAE4-D81DF812F199}"/>
              </a:ext>
            </a:extLst>
          </p:cNvPr>
          <p:cNvSpPr>
            <a:spLocks noGrp="1"/>
          </p:cNvSpPr>
          <p:nvPr>
            <p:ph idx="1"/>
          </p:nvPr>
        </p:nvSpPr>
        <p:spPr>
          <a:xfrm>
            <a:off x="5289791" y="643467"/>
            <a:ext cx="6140590" cy="5729341"/>
          </a:xfrm>
        </p:spPr>
        <p:txBody>
          <a:bodyPr anchor="ctr">
            <a:normAutofit/>
          </a:bodyPr>
          <a:lstStyle/>
          <a:p>
            <a:pPr marL="0" indent="0">
              <a:buNone/>
            </a:pPr>
            <a:endParaRPr lang="en-US" sz="2000" u="wavy" dirty="0">
              <a:solidFill>
                <a:schemeClr val="bg1"/>
              </a:solidFill>
              <a:cs typeface="Calibri Light"/>
            </a:endParaRPr>
          </a:p>
          <a:p>
            <a:pPr marL="0" indent="0">
              <a:buNone/>
            </a:pPr>
            <a:r>
              <a:rPr lang="en-US" sz="2000" b="1" u="sng" dirty="0">
                <a:solidFill>
                  <a:schemeClr val="bg1"/>
                </a:solidFill>
              </a:rPr>
              <a:t>Material Covered:</a:t>
            </a:r>
          </a:p>
          <a:p>
            <a:pPr>
              <a:buFont typeface="Wingdings" panose="05000000000000000000" pitchFamily="2" charset="2"/>
              <a:buChar char="v"/>
            </a:pPr>
            <a:r>
              <a:rPr lang="en-US" dirty="0">
                <a:solidFill>
                  <a:schemeClr val="bg1"/>
                </a:solidFill>
              </a:rPr>
              <a:t>Exploration</a:t>
            </a:r>
          </a:p>
          <a:p>
            <a:pPr>
              <a:buFont typeface="Wingdings" panose="05000000000000000000" pitchFamily="2" charset="2"/>
              <a:buChar char="v"/>
            </a:pPr>
            <a:r>
              <a:rPr lang="en-US" sz="2000" dirty="0">
                <a:solidFill>
                  <a:schemeClr val="bg1"/>
                </a:solidFill>
              </a:rPr>
              <a:t>Colonial America</a:t>
            </a:r>
          </a:p>
          <a:p>
            <a:pPr>
              <a:buFont typeface="Wingdings" panose="05000000000000000000" pitchFamily="2" charset="2"/>
              <a:buChar char="v"/>
            </a:pPr>
            <a:r>
              <a:rPr lang="en-US" sz="2000" dirty="0">
                <a:solidFill>
                  <a:schemeClr val="bg1"/>
                </a:solidFill>
              </a:rPr>
              <a:t>American Revolution</a:t>
            </a:r>
          </a:p>
          <a:p>
            <a:pPr>
              <a:buFont typeface="Wingdings" panose="05000000000000000000" pitchFamily="2" charset="2"/>
              <a:buChar char="v"/>
            </a:pPr>
            <a:r>
              <a:rPr lang="en-US" sz="2000" dirty="0">
                <a:solidFill>
                  <a:schemeClr val="bg1"/>
                </a:solidFill>
              </a:rPr>
              <a:t>States/Capitals</a:t>
            </a:r>
          </a:p>
          <a:p>
            <a:pPr marL="285750" indent="-285750">
              <a:buFont typeface="Wingdings" pitchFamily="2" charset="2"/>
              <a:buChar char="q"/>
            </a:pPr>
            <a:endParaRPr lang="en-US" sz="2000" dirty="0">
              <a:solidFill>
                <a:schemeClr val="bg1"/>
              </a:solidFill>
            </a:endParaRPr>
          </a:p>
          <a:p>
            <a:pPr marL="0" indent="0">
              <a:buNone/>
            </a:pPr>
            <a:r>
              <a:rPr lang="en-US" sz="2000" b="1" u="sng" dirty="0">
                <a:solidFill>
                  <a:schemeClr val="bg1"/>
                </a:solidFill>
              </a:rPr>
              <a:t>Extra Projects:</a:t>
            </a:r>
          </a:p>
          <a:p>
            <a:pPr>
              <a:buFont typeface="Wingdings" panose="05000000000000000000" pitchFamily="2" charset="2"/>
              <a:buChar char="v"/>
            </a:pPr>
            <a:r>
              <a:rPr lang="en-US" sz="2000" dirty="0">
                <a:solidFill>
                  <a:schemeClr val="bg1"/>
                </a:solidFill>
              </a:rPr>
              <a:t>State Fair</a:t>
            </a:r>
          </a:p>
          <a:p>
            <a:pPr>
              <a:buFont typeface="Wingdings" panose="05000000000000000000" pitchFamily="2" charset="2"/>
              <a:buChar char="v"/>
            </a:pPr>
            <a:r>
              <a:rPr lang="en-US" sz="2000" dirty="0">
                <a:solidFill>
                  <a:schemeClr val="bg1"/>
                </a:solidFill>
              </a:rPr>
              <a:t>State Report</a:t>
            </a:r>
          </a:p>
          <a:p>
            <a:pPr>
              <a:buFont typeface="Wingdings" panose="05000000000000000000" pitchFamily="2" charset="2"/>
              <a:buChar char="v"/>
            </a:pPr>
            <a:r>
              <a:rPr lang="en-US" sz="2000" dirty="0">
                <a:solidFill>
                  <a:schemeClr val="bg1"/>
                </a:solidFill>
              </a:rPr>
              <a:t>Oral presentation</a:t>
            </a:r>
          </a:p>
          <a:p>
            <a:pPr>
              <a:buFont typeface="Wingdings" panose="05000000000000000000" pitchFamily="2" charset="2"/>
              <a:buChar char="v"/>
            </a:pPr>
            <a:endParaRPr lang="en-US" sz="2000" dirty="0">
              <a:solidFill>
                <a:schemeClr val="bg1"/>
              </a:solidFill>
            </a:endParaRPr>
          </a:p>
          <a:p>
            <a:pPr marL="342900" indent="-342900">
              <a:buFont typeface="Wingdings" pitchFamily="2" charset="2"/>
              <a:buChar char="v"/>
            </a:pPr>
            <a:r>
              <a:rPr lang="en-US" sz="2000" dirty="0">
                <a:solidFill>
                  <a:schemeClr val="bg1"/>
                </a:solidFill>
              </a:rPr>
              <a:t> Social Studies will be integrated through the Language Arts classes.</a:t>
            </a:r>
          </a:p>
          <a:p>
            <a:endParaRPr lang="en-US" sz="2000" dirty="0">
              <a:solidFill>
                <a:schemeClr val="bg1"/>
              </a:solidFill>
            </a:endParaRPr>
          </a:p>
        </p:txBody>
      </p:sp>
    </p:spTree>
    <p:extLst>
      <p:ext uri="{BB962C8B-B14F-4D97-AF65-F5344CB8AC3E}">
        <p14:creationId xmlns:p14="http://schemas.microsoft.com/office/powerpoint/2010/main" val="31339419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81F6CF97BF047428CA0A3B392CD32A8" ma:contentTypeVersion="2" ma:contentTypeDescription="Create a new document." ma:contentTypeScope="" ma:versionID="c29f42a13afad430610950883432bbb3">
  <xsd:schema xmlns:xsd="http://www.w3.org/2001/XMLSchema" xmlns:xs="http://www.w3.org/2001/XMLSchema" xmlns:p="http://schemas.microsoft.com/office/2006/metadata/properties" xmlns:ns3="065ad577-fd1d-4d93-a9ab-121bc55a4166" targetNamespace="http://schemas.microsoft.com/office/2006/metadata/properties" ma:root="true" ma:fieldsID="98cdd2fd9a63a39a146a928f752ca80d" ns3:_="">
    <xsd:import namespace="065ad577-fd1d-4d93-a9ab-121bc55a4166"/>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5ad577-fd1d-4d93-a9ab-121bc55a41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374A3A-68CD-4D4F-B3FA-A0E289C5987F}">
  <ds:schemaRefs>
    <ds:schemaRef ds:uri="065ad577-fd1d-4d93-a9ab-121bc55a416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A572DE0-85DF-4BED-B01D-84AC2570E804}">
  <ds:schemaRefs>
    <ds:schemaRef ds:uri="http://schemas.microsoft.com/sharepoint/v3/contenttype/forms"/>
  </ds:schemaRefs>
</ds:datastoreItem>
</file>

<file path=customXml/itemProps3.xml><?xml version="1.0" encoding="utf-8"?>
<ds:datastoreItem xmlns:ds="http://schemas.openxmlformats.org/officeDocument/2006/customXml" ds:itemID="{40C749FC-5819-4E15-B2AE-10FF3CAAE2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5ad577-fd1d-4d93-a9ab-121bc55a41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TM04033937[[fn=Vapor Trail]]</Template>
  <TotalTime>4481</TotalTime>
  <Words>684</Words>
  <Application>Microsoft Office PowerPoint</Application>
  <PresentationFormat>Widescreen</PresentationFormat>
  <Paragraphs>120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DJ Classic</vt:lpstr>
      <vt:lpstr>Wingdings</vt:lpstr>
      <vt:lpstr>Vapor Trail</vt:lpstr>
      <vt:lpstr>Back to School Night</vt:lpstr>
      <vt:lpstr>Classroom Discipline</vt:lpstr>
      <vt:lpstr>Homework</vt:lpstr>
      <vt:lpstr>Multiplication Practice Resources:</vt:lpstr>
      <vt:lpstr>Make-Up Work Policy </vt:lpstr>
      <vt:lpstr>Friday Fun Club</vt:lpstr>
      <vt:lpstr>PowerPoint Presentation</vt:lpstr>
      <vt:lpstr>Math</vt:lpstr>
      <vt:lpstr>Social Studies</vt:lpstr>
      <vt:lpstr>Science</vt:lpstr>
      <vt:lpstr>Language Arts</vt:lpstr>
      <vt:lpstr>Report Cards</vt:lpstr>
      <vt:lpstr>Parent Communication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 to School Night</dc:title>
  <dc:creator>Kristensen, Kasey</dc:creator>
  <cp:lastModifiedBy>Rodriguez, Miguel</cp:lastModifiedBy>
  <cp:revision>160</cp:revision>
  <dcterms:created xsi:type="dcterms:W3CDTF">2019-08-17T18:38:32Z</dcterms:created>
  <dcterms:modified xsi:type="dcterms:W3CDTF">2021-08-26T21:50:37Z</dcterms:modified>
</cp:coreProperties>
</file>